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image1.jpeg" ContentType="image/jpeg"/>
  <Override PartName="/ppt/notesSlides/notesSlide3.xml" ContentType="application/vnd.openxmlformats-officedocument.presentationml.notesSlide+xml"/>
  <Override PartName="/ppt/media/image2.jpeg" ContentType="image/jpeg"/>
  <Override PartName="/ppt/notesSlides/notesSlide4.xml" ContentType="application/vnd.openxmlformats-officedocument.presentationml.notesSlide+xml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2438337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FFF"/>
          </a:solidFill>
        </a:fill>
      </a:tcStyle>
    </a:wholeTbl>
    <a:band2H>
      <a:tcTxStyle b="def" i="def"/>
      <a:tcStyle>
        <a:tcBdr/>
        <a:fill>
          <a:solidFill>
            <a:srgbClr val="E6F0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F0CC"/>
          </a:solidFill>
        </a:fill>
      </a:tcStyle>
    </a:wholeTbl>
    <a:band2H>
      <a:tcTxStyle b="def" i="def"/>
      <a:tcStyle>
        <a:tcBdr/>
        <a:fill>
          <a:solidFill>
            <a:srgbClr val="EAF8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CDDF"/>
          </a:solidFill>
        </a:fill>
      </a:tcStyle>
    </a:wholeTbl>
    <a:band2H>
      <a:tcTxStyle b="def" i="def"/>
      <a:tcStyle>
        <a:tcBdr/>
        <a:fill>
          <a:solidFill>
            <a:srgbClr val="FFE8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jpeg>
</file>

<file path=ppt/media/image1.png>
</file>

<file path=ppt/media/image2.jpeg>
</file>

<file path=ppt/media/image2.png>
</file>

<file path=ppt/media/image3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3" name="Shape 17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so, our fellowship ended, and I returned back to Stats, armed with a bit more confidence and little less self doubt.</a:t>
            </a:r>
          </a:p>
          <a:p>
            <a:pPr/>
            <a:br/>
            <a:r>
              <a:t>Normally I would end the story here, but there’s one more thing…</a:t>
            </a:r>
            <a:br/>
          </a:p>
          <a:p>
            <a:pPr/>
            <a:r>
              <a:t>Fast forward to last week, I was actually so lucky to attend the Vue.js Conference in Toronto. </a:t>
            </a:r>
          </a:p>
          <a:p>
            <a:p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7" name="Shape 1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it was so cool. </a:t>
            </a:r>
          </a:p>
          <a:p>
            <a:pPr/>
          </a:p>
          <a:p>
            <a:pPr/>
            <a:r>
              <a:t>I actually got to meet so many people in the community that helped me out many years ago. </a:t>
            </a:r>
          </a:p>
          <a:p>
            <a:pPr/>
          </a:p>
          <a:p>
            <a:pPr/>
            <a:r>
              <a:t>I got to hear them speak and learn what they are building now. </a:t>
            </a:r>
          </a:p>
          <a:p>
            <a:pPr/>
          </a:p>
          <a:p>
            <a:pPr/>
            <a:r>
              <a:t>That’s a shot of Daniel Roe speaking, the current maintainer of Nuxt. </a:t>
            </a:r>
          </a:p>
          <a:p>
            <a:pPr/>
          </a:p>
          <a:p>
            <a:pPr/>
            <a:r>
              <a:t>And one of the most interesting things for me…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1" name="Shape 18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There was a panel at the end of the conference. </a:t>
            </a:r>
          </a:p>
          <a:p>
            <a:pPr/>
          </a:p>
          <a:p>
            <a:pPr/>
            <a:r>
              <a:t>And someone asked the speakers - “have you ever experienced imposter syndrome” </a:t>
            </a:r>
          </a:p>
          <a:p>
            <a:pPr/>
          </a:p>
          <a:p>
            <a:pPr/>
            <a:r>
              <a:t>And it blew my mind, every person on the panel, said yes, that they too had felt some form of imposter syndrome in the past and shared a short story of their personal experiences, and what they did to combat it.</a:t>
            </a:r>
          </a:p>
          <a:p>
            <a:pPr/>
          </a:p>
          <a:p>
            <a:pPr/>
            <a:r>
              <a:t>It was really profound, that I got to hear that from them.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5" name="Shape 1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And so, that’s my time for today. </a:t>
            </a:r>
          </a:p>
          <a:p>
            <a:pPr/>
          </a:p>
          <a:p>
            <a:pPr/>
            <a:r>
              <a:t>But I just want to say: </a:t>
            </a:r>
          </a:p>
          <a:p>
            <a:pPr/>
          </a:p>
          <a:p>
            <a:pPr/>
            <a:r>
              <a:t>You are all awesome.</a:t>
            </a:r>
            <a:br/>
            <a:br/>
            <a:r>
              <a:t>If you also feel self doubt, know that you belong.</a:t>
            </a:r>
          </a:p>
          <a:p>
            <a:pPr/>
          </a:p>
          <a:p>
            <a:pPr/>
            <a:r>
              <a:t>You can do it. And if you get stuck and need a bit of help along the way, reach out to me, or reach out to your community, they’ll be there for you.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01340" y="11859862"/>
            <a:ext cx="21971005" cy="6369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5" cy="4648203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21" hasCustomPrompt="1"/>
          </p:nvPr>
        </p:nvSpPr>
        <p:spPr>
          <a:xfrm>
            <a:off x="1201342" y="7223190"/>
            <a:ext cx="21971002" cy="1905003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5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Agenda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99" sz="5500"/>
            </a:lvl1pPr>
          </a:lstStyle>
          <a:p>
            <a:pPr/>
            <a:r>
              <a:t>Agenda Topics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 hasCustomPrompt="1"/>
          </p:nvPr>
        </p:nvSpPr>
        <p:spPr>
          <a:xfrm>
            <a:off x="1206500" y="1075925"/>
            <a:ext cx="21971000" cy="7241587"/>
          </a:xfrm>
          <a:prstGeom prst="rect">
            <a:avLst/>
          </a:prstGeom>
        </p:spPr>
        <p:txBody>
          <a:bodyPr numCol="1" spcCol="38100"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 hasCustomPrompt="1"/>
          </p:nvPr>
        </p:nvSpPr>
        <p:spPr>
          <a:xfrm>
            <a:off x="2430023" y="10675453"/>
            <a:ext cx="20200055" cy="6369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Body Level One…"/>
          <p:cNvSpPr txBox="1"/>
          <p:nvPr>
            <p:ph type="body" sz="half" idx="21" hasCustomPrompt="1"/>
          </p:nvPr>
        </p:nvSpPr>
        <p:spPr>
          <a:xfrm>
            <a:off x="1753923" y="4939860"/>
            <a:ext cx="20876154" cy="3836282"/>
          </a:xfrm>
          <a:prstGeom prst="rect">
            <a:avLst/>
          </a:prstGeom>
        </p:spPr>
        <p:txBody>
          <a:bodyPr numCol="1" spcCol="38100"/>
          <a:lstStyle>
            <a:lvl1pPr marL="300875" indent="-131851">
              <a:spcBef>
                <a:spcPts val="0"/>
              </a:spcBef>
              <a:buSzTx/>
              <a:buNone/>
              <a:defRPr spc="-20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“Notable Quote”</a:t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wl of salad with fried rice, boiled eggs,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5" name="Bowl with salmon cakes, salad,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6" name="Bowl of pappardelle pasta with parsley butter, roasted hazelnuts,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wl of salad with fried rice, boiled eggs,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07690" y="1106137"/>
            <a:ext cx="21968621" cy="636981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  <a:lvl2pPr marL="1066800" indent="-457200" defTabSz="825500">
              <a:lnSpc>
                <a:spcPct val="100000"/>
              </a:lnSpc>
              <a:spcBef>
                <a:spcPts val="0"/>
              </a:spcBef>
              <a:defRPr b="1" sz="3600"/>
            </a:lvl2pPr>
            <a:lvl3pPr marL="1676400" indent="-457200" defTabSz="825500">
              <a:lnSpc>
                <a:spcPct val="100000"/>
              </a:lnSpc>
              <a:spcBef>
                <a:spcPts val="0"/>
              </a:spcBef>
              <a:defRPr b="1" sz="3600"/>
            </a:lvl3pPr>
            <a:lvl4pPr marL="2286000" indent="-457200" defTabSz="825500">
              <a:lnSpc>
                <a:spcPct val="100000"/>
              </a:lnSpc>
              <a:spcBef>
                <a:spcPts val="0"/>
              </a:spcBef>
              <a:defRPr b="1" sz="3600"/>
            </a:lvl4pPr>
            <a:lvl5pPr marL="2895600" indent="-457200" defTabSz="825500">
              <a:lnSpc>
                <a:spcPct val="100000"/>
              </a:lnSpc>
              <a:spcBef>
                <a:spcPts val="0"/>
              </a:spcBef>
              <a:defRPr b="1" sz="3600"/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Body Level One…"/>
          <p:cNvSpPr txBox="1"/>
          <p:nvPr>
            <p:ph type="body" sz="quarter" idx="22" hasCustomPrompt="1"/>
          </p:nvPr>
        </p:nvSpPr>
        <p:spPr>
          <a:xfrm>
            <a:off x="1206500" y="11609909"/>
            <a:ext cx="21971000" cy="111695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Presentation Subtitle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21971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Body Level One…"/>
          <p:cNvSpPr txBox="1"/>
          <p:nvPr>
            <p:ph type="body" idx="21" hasCustomPrompt="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62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3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2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Body Level One…"/>
          <p:cNvSpPr txBox="1"/>
          <p:nvPr>
            <p:ph type="body" sz="quarter" idx="1" hasCustomPrompt="1"/>
          </p:nvPr>
        </p:nvSpPr>
        <p:spPr>
          <a:xfrm>
            <a:off x="1206500" y="2372960"/>
            <a:ext cx="9779000" cy="934782"/>
          </a:xfrm>
          <a:prstGeom prst="rect">
            <a:avLst/>
          </a:prstGeom>
        </p:spPr>
        <p:txBody>
          <a:bodyPr lIns="45718" tIns="45718" rIns="45718" bIns="45718" numCol="1" spcCol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1308100" indent="-698500" defTabSz="825500">
              <a:lnSpc>
                <a:spcPct val="100000"/>
              </a:lnSpc>
              <a:spcBef>
                <a:spcPts val="0"/>
              </a:spcBef>
              <a:defRPr b="1" sz="5500"/>
            </a:lvl2pPr>
            <a:lvl3pPr marL="1917700" indent="-698500" defTabSz="825500">
              <a:lnSpc>
                <a:spcPct val="100000"/>
              </a:lnSpc>
              <a:spcBef>
                <a:spcPts val="0"/>
              </a:spcBef>
              <a:defRPr b="1" sz="5500"/>
            </a:lvl3pPr>
            <a:lvl4pPr marL="2527300" indent="-698500" defTabSz="825500">
              <a:lnSpc>
                <a:spcPct val="100000"/>
              </a:lnSpc>
              <a:spcBef>
                <a:spcPts val="0"/>
              </a:spcBef>
              <a:defRPr b="1" sz="5500"/>
            </a:lvl4pPr>
            <a:lvl5pPr marL="3136900" indent="-698500" defTabSz="825500">
              <a:lnSpc>
                <a:spcPct val="100000"/>
              </a:lnSpc>
              <a:spcBef>
                <a:spcPts val="0"/>
              </a:spcBef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2" name="Body Level One…"/>
          <p:cNvSpPr txBox="1"/>
          <p:nvPr>
            <p:ph type="body" sz="half" idx="21" hasCustomPrompt="1"/>
          </p:nvPr>
        </p:nvSpPr>
        <p:spPr>
          <a:xfrm>
            <a:off x="1206500" y="4248503"/>
            <a:ext cx="9779000" cy="8256632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Slide bullet text</a:t>
            </a:r>
          </a:p>
        </p:txBody>
      </p:sp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500" y="13085233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855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500" y="13080999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7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7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3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15173" r="0" b="451"/>
          <a:stretch>
            <a:fillRect/>
          </a:stretch>
        </p:blipFill>
        <p:spPr>
          <a:xfrm>
            <a:off x="0" y="-2"/>
            <a:ext cx="24384000" cy="1371600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14206" r="0" b="1418"/>
          <a:stretch>
            <a:fillRect/>
          </a:stretch>
        </p:blipFill>
        <p:spPr>
          <a:xfrm>
            <a:off x="0" y="-2"/>
            <a:ext cx="24384000" cy="1371600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DSC02316.JPG" descr="DSC02316.JPG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8197" r="0" b="7427"/>
          <a:stretch>
            <a:fillRect/>
          </a:stretch>
        </p:blipFill>
        <p:spPr>
          <a:xfrm>
            <a:off x="0" y="-2"/>
            <a:ext cx="24384000" cy="1371600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3">
            <a:extLst/>
          </a:blip>
          <a:srcRect l="0" t="15963" r="0" b="41849"/>
          <a:stretch>
            <a:fillRect/>
          </a:stretch>
        </p:blipFill>
        <p:spPr>
          <a:xfrm>
            <a:off x="0" y="-2"/>
            <a:ext cx="24384000" cy="1371600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bowl of salad with fried rice, boiled eggs, and chopsticks" descr="bowl of salad with fried rice, boiled eggs, and chopsticks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21875" r="0" b="21875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